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4" r:id="rId3"/>
    <p:sldId id="270" r:id="rId4"/>
    <p:sldId id="273" r:id="rId5"/>
    <p:sldId id="272" r:id="rId6"/>
    <p:sldId id="274" r:id="rId7"/>
    <p:sldId id="268" r:id="rId8"/>
    <p:sldId id="275" r:id="rId9"/>
    <p:sldId id="277" r:id="rId10"/>
    <p:sldId id="276" r:id="rId11"/>
    <p:sldId id="261" r:id="rId12"/>
    <p:sldId id="27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65"/>
    <a:srgbClr val="FF5C55"/>
    <a:srgbClr val="FF4146"/>
    <a:srgbClr val="EB3943"/>
    <a:srgbClr val="EA5260"/>
    <a:srgbClr val="FF424D"/>
    <a:srgbClr val="D83A46"/>
    <a:srgbClr val="D8414F"/>
    <a:srgbClr val="FF5157"/>
    <a:srgbClr val="FF5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1"/>
    <p:restoredTop sz="94755"/>
  </p:normalViewPr>
  <p:slideViewPr>
    <p:cSldViewPr snapToGrid="0" snapToObjects="1">
      <p:cViewPr>
        <p:scale>
          <a:sx n="150" d="100"/>
          <a:sy n="150" d="100"/>
        </p:scale>
        <p:origin x="14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718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5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4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91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 amt="48000"/>
          </a:blip>
          <a:srcRect t="7813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buildings1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E6B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FFFFF"/>
                </a:solidFill>
              </a:rPr>
              <a:t>WHAT TO EAT</a:t>
            </a:r>
            <a:endParaRPr sz="55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ORDERING MADE EASY</a:t>
            </a:r>
            <a:endParaRPr sz="2400" b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685800" y="3416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Members: Emilie Gao, Albert Phone,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Justin </a:t>
            </a:r>
            <a:r>
              <a:rPr lang="en" sz="16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Jeong</a:t>
            </a: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Mike Wang, Christine lee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124"/>
          <p:cNvSpPr/>
          <p:nvPr/>
        </p:nvSpPr>
        <p:spPr>
          <a:xfrm>
            <a:off x="304801" y="295835"/>
            <a:ext cx="8538394" cy="4550338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3246648" y="2153311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lang="en-US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88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149"/>
          <p:cNvSpPr/>
          <p:nvPr/>
        </p:nvSpPr>
        <p:spPr>
          <a:xfrm>
            <a:off x="2811219" y="2087996"/>
            <a:ext cx="3219466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lang="en-US" sz="40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856" y="2209799"/>
            <a:ext cx="476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albyphoney</a:t>
            </a:r>
            <a:r>
              <a:rPr lang="en-US" sz="2000" dirty="0"/>
              <a:t>/</a:t>
            </a:r>
            <a:r>
              <a:rPr lang="en-US" sz="2000" dirty="0" err="1"/>
              <a:t>whattoeat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25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92" y="2525928"/>
            <a:ext cx="1221016" cy="12210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41863" y="968759"/>
            <a:ext cx="2679737" cy="2707321"/>
            <a:chOff x="760150" y="1708956"/>
            <a:chExt cx="2679737" cy="27073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150" y="3153534"/>
              <a:ext cx="1262743" cy="126274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60150" y="1708956"/>
              <a:ext cx="2679737" cy="1513420"/>
              <a:chOff x="2800821" y="935631"/>
              <a:chExt cx="4688550" cy="1931856"/>
            </a:xfrm>
          </p:grpSpPr>
          <p:sp>
            <p:nvSpPr>
              <p:cNvPr id="2" name="Shape 221"/>
              <p:cNvSpPr txBox="1"/>
              <p:nvPr/>
            </p:nvSpPr>
            <p:spPr>
              <a:xfrm>
                <a:off x="3376757" y="935631"/>
                <a:ext cx="3536674" cy="1931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smtClean="0">
                    <a:solidFill>
                      <a:schemeClr val="bg1">
                        <a:lumMod val="5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“What’s your most popular menu item?”</a:t>
                </a:r>
                <a:endParaRPr lang="en-US" sz="1200" b="1">
                  <a:solidFill>
                    <a:schemeClr val="bg1">
                      <a:lumMod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  <p:sp>
            <p:nvSpPr>
              <p:cNvPr id="6" name="Oval Callout 5"/>
              <p:cNvSpPr/>
              <p:nvPr/>
            </p:nvSpPr>
            <p:spPr>
              <a:xfrm>
                <a:off x="2800821" y="1347991"/>
                <a:ext cx="4688550" cy="1162980"/>
              </a:xfrm>
              <a:prstGeom prst="wedgeEllipseCallout">
                <a:avLst/>
              </a:prstGeom>
              <a:noFill/>
              <a:ln>
                <a:solidFill>
                  <a:srgbClr val="E066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The Issue: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80"/>
          <p:cNvSpPr txBox="1">
            <a:spLocks/>
          </p:cNvSpPr>
          <p:nvPr/>
        </p:nvSpPr>
        <p:spPr>
          <a:xfrm>
            <a:off x="715791" y="1289378"/>
            <a:ext cx="3958285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Many of us go to restaurants and ask the waiter for recommendations, only to find more difficulty in deciding on a dish than before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" sz="1200" b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Our Solution: What to Eat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0" y="1566863"/>
            <a:ext cx="3356157" cy="2424360"/>
          </a:xfrm>
          <a:prstGeom prst="rect">
            <a:avLst/>
          </a:prstGeom>
        </p:spPr>
      </p:pic>
      <p:sp>
        <p:nvSpPr>
          <p:cNvPr id="6" name="Shape 80"/>
          <p:cNvSpPr txBox="1">
            <a:spLocks/>
          </p:cNvSpPr>
          <p:nvPr/>
        </p:nvSpPr>
        <p:spPr>
          <a:xfrm>
            <a:off x="4634648" y="1566863"/>
            <a:ext cx="4233580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What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To Eat will find the restaurant’s most commonly ordered items and find the respective ratings using </a:t>
            </a:r>
            <a:r>
              <a:rPr lang="en-US" sz="2000" b="0" smtClean="0">
                <a:solidFill>
                  <a:schemeClr val="bg1">
                    <a:lumMod val="50000"/>
                  </a:schemeClr>
                </a:solidFill>
              </a:rPr>
              <a:t>NLP </a:t>
            </a: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sentiment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analysis.</a:t>
            </a:r>
          </a:p>
        </p:txBody>
      </p:sp>
    </p:spTree>
    <p:extLst>
      <p:ext uri="{BB962C8B-B14F-4D97-AF65-F5344CB8AC3E}">
        <p14:creationId xmlns:p14="http://schemas.microsoft.com/office/powerpoint/2010/main" val="48869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Architecture of Project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1149"/>
          <p:cNvSpPr/>
          <p:nvPr/>
        </p:nvSpPr>
        <p:spPr>
          <a:xfrm>
            <a:off x="505492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Collected data in a CSV file that was later called and parsed through by our algorithm in python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Shape 1149"/>
          <p:cNvSpPr/>
          <p:nvPr/>
        </p:nvSpPr>
        <p:spPr>
          <a:xfrm>
            <a:off x="3251979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Used python, HTML, CSS, and JavaScript to create our application 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6155523" y="366678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Hosted our application on a local web host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0" y="1764212"/>
            <a:ext cx="2057400" cy="1543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81" y="1770741"/>
            <a:ext cx="2048694" cy="15365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5595"/>
          <a:stretch/>
        </p:blipFill>
        <p:spPr>
          <a:xfrm>
            <a:off x="6474211" y="1647412"/>
            <a:ext cx="1854200" cy="1776648"/>
          </a:xfrm>
          <a:prstGeom prst="rect">
            <a:avLst/>
          </a:prstGeom>
        </p:spPr>
      </p:pic>
      <p:sp>
        <p:nvSpPr>
          <p:cNvPr id="23" name="Shape 1149"/>
          <p:cNvSpPr/>
          <p:nvPr/>
        </p:nvSpPr>
        <p:spPr>
          <a:xfrm>
            <a:off x="396743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149"/>
          <p:cNvSpPr/>
          <p:nvPr/>
        </p:nvSpPr>
        <p:spPr>
          <a:xfrm>
            <a:off x="3287836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Back end/Front end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149"/>
          <p:cNvSpPr/>
          <p:nvPr/>
        </p:nvSpPr>
        <p:spPr>
          <a:xfrm>
            <a:off x="6073961" y="1156105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Application Host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84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30" title="Story timeline on how a customer with cognitive disabilities walked into the store."/>
          <p:cNvGrpSpPr/>
          <p:nvPr/>
        </p:nvGrpSpPr>
        <p:grpSpPr>
          <a:xfrm>
            <a:off x="302454" y="3258453"/>
            <a:ext cx="8552032" cy="999220"/>
            <a:chOff x="292875" y="851050"/>
            <a:chExt cx="8552032" cy="999220"/>
          </a:xfrm>
        </p:grpSpPr>
        <p:cxnSp>
          <p:nvCxnSpPr>
            <p:cNvPr id="3" name="Shape 331"/>
            <p:cNvCxnSpPr/>
            <p:nvPr/>
          </p:nvCxnSpPr>
          <p:spPr>
            <a:xfrm flipV="1">
              <a:off x="292875" y="977409"/>
              <a:ext cx="8552032" cy="9727"/>
            </a:xfrm>
            <a:prstGeom prst="straightConnector1">
              <a:avLst/>
            </a:prstGeom>
            <a:noFill/>
            <a:ln w="9525" cap="flat" cmpd="sng">
              <a:solidFill>
                <a:srgbClr val="E06665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Shape 335"/>
            <p:cNvGrpSpPr/>
            <p:nvPr/>
          </p:nvGrpSpPr>
          <p:grpSpPr>
            <a:xfrm>
              <a:off x="980081" y="851050"/>
              <a:ext cx="1596900" cy="944400"/>
              <a:chOff x="441625" y="1460650"/>
              <a:chExt cx="1596900" cy="944400"/>
            </a:xfrm>
          </p:grpSpPr>
          <p:sp>
            <p:nvSpPr>
              <p:cNvPr id="15" name="Shape 336"/>
              <p:cNvSpPr/>
              <p:nvPr/>
            </p:nvSpPr>
            <p:spPr>
              <a:xfrm>
                <a:off x="1118632" y="1460650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Shape 337"/>
              <p:cNvSpPr txBox="1"/>
              <p:nvPr/>
            </p:nvSpPr>
            <p:spPr>
              <a:xfrm>
                <a:off x="441625" y="1686250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Data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Gather the necessary data to parse through and make our application work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" name="Shape 338"/>
            <p:cNvGrpSpPr/>
            <p:nvPr/>
          </p:nvGrpSpPr>
          <p:grpSpPr>
            <a:xfrm>
              <a:off x="3098590" y="872788"/>
              <a:ext cx="1596900" cy="971360"/>
              <a:chOff x="2362178" y="1482388"/>
              <a:chExt cx="1596900" cy="971360"/>
            </a:xfrm>
          </p:grpSpPr>
          <p:sp>
            <p:nvSpPr>
              <p:cNvPr id="13" name="Shape 339"/>
              <p:cNvSpPr/>
              <p:nvPr/>
            </p:nvSpPr>
            <p:spPr>
              <a:xfrm>
                <a:off x="3047828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Shape 340"/>
              <p:cNvSpPr txBox="1"/>
              <p:nvPr/>
            </p:nvSpPr>
            <p:spPr>
              <a:xfrm>
                <a:off x="2362178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the Algorithm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algorithm using sentimental analysis to evaluate reviews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" name="Shape 341"/>
            <p:cNvGrpSpPr/>
            <p:nvPr/>
          </p:nvGrpSpPr>
          <p:grpSpPr>
            <a:xfrm>
              <a:off x="5129579" y="872788"/>
              <a:ext cx="1631755" cy="977482"/>
              <a:chOff x="4195161" y="1482388"/>
              <a:chExt cx="1631755" cy="977482"/>
            </a:xfrm>
          </p:grpSpPr>
          <p:sp>
            <p:nvSpPr>
              <p:cNvPr id="11" name="Shape 342"/>
              <p:cNvSpPr/>
              <p:nvPr/>
            </p:nvSpPr>
            <p:spPr>
              <a:xfrm>
                <a:off x="4829222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Shape 343"/>
              <p:cNvSpPr txBox="1"/>
              <p:nvPr/>
            </p:nvSpPr>
            <p:spPr>
              <a:xfrm>
                <a:off x="4195161" y="1741070"/>
                <a:ext cx="1631755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User Interface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easy, enjoyable application experience for users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" name="Shape 344"/>
            <p:cNvGrpSpPr/>
            <p:nvPr/>
          </p:nvGrpSpPr>
          <p:grpSpPr>
            <a:xfrm>
              <a:off x="6904526" y="862805"/>
              <a:ext cx="1596900" cy="981343"/>
              <a:chOff x="5772201" y="1472405"/>
              <a:chExt cx="1596900" cy="981343"/>
            </a:xfrm>
          </p:grpSpPr>
          <p:sp>
            <p:nvSpPr>
              <p:cNvPr id="9" name="Shape 345"/>
              <p:cNvSpPr/>
              <p:nvPr/>
            </p:nvSpPr>
            <p:spPr>
              <a:xfrm>
                <a:off x="6345051" y="1472405"/>
                <a:ext cx="225600" cy="225599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" name="Shape 346"/>
              <p:cNvSpPr txBox="1"/>
              <p:nvPr/>
            </p:nvSpPr>
            <p:spPr>
              <a:xfrm>
                <a:off x="5772201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App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project to IEOR 135 class and receive feedback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endParaRPr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59" y="1216641"/>
            <a:ext cx="3218455" cy="1403604"/>
          </a:xfrm>
          <a:prstGeom prst="rect">
            <a:avLst/>
          </a:prstGeom>
        </p:spPr>
      </p:pic>
      <p:sp>
        <p:nvSpPr>
          <p:cNvPr id="23" name="Shape 369"/>
          <p:cNvSpPr txBox="1">
            <a:spLocks/>
          </p:cNvSpPr>
          <p:nvPr/>
        </p:nvSpPr>
        <p:spPr>
          <a:xfrm>
            <a:off x="530621" y="925893"/>
            <a:ext cx="4241796" cy="19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1" smtClean="0">
                <a:solidFill>
                  <a:srgbClr val="E06665"/>
                </a:solidFill>
              </a:rPr>
              <a:t>“What should I eat?”</a:t>
            </a:r>
            <a:endParaRPr lang="en" sz="1400" b="1">
              <a:solidFill>
                <a:srgbClr val="E06665"/>
              </a:solidFill>
            </a:endParaRPr>
          </a:p>
          <a:p>
            <a:endParaRPr lang="en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the past couple of weeks, our team has met regularly to create an application to solve our dilemma of deciding what to eat at restaurants</a:t>
            </a:r>
            <a:endParaRPr lang="en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2601" y="469071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 Approach</a:t>
            </a:r>
            <a:endParaRPr lang="en-US" sz="2000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5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98" y="2154572"/>
            <a:ext cx="1195541" cy="11955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42" y="2210852"/>
            <a:ext cx="1133607" cy="11336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19" y="2210852"/>
            <a:ext cx="1094774" cy="1094774"/>
          </a:xfrm>
          <a:prstGeom prst="rect">
            <a:avLst/>
          </a:prstGeom>
        </p:spPr>
      </p:pic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Our Approach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Spent months collecting and researching menu items for specific restaurants 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Gathering data through web-scraping techniques such as HTML parsing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Cleaned data to produce a CSV file that can be parsed and analyzed with our function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335500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Collecting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9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Algorithm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Preprocessed words for better hit results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Unique hit words allow us to recognize specific menu items being referenced in a review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503170" y="1359392"/>
            <a:ext cx="2314713" cy="58611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Cleaning and Lemmatizing Reviews</a:t>
            </a:r>
            <a:endParaRPr lang="en-US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476675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lang="en-US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56072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Generating unique hit words and pair matching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7516" y="3289526"/>
            <a:ext cx="452487" cy="433633"/>
            <a:chOff x="216816" y="2469823"/>
            <a:chExt cx="452487" cy="433633"/>
          </a:xfrm>
        </p:grpSpPr>
        <p:sp>
          <p:nvSpPr>
            <p:cNvPr id="37" name="Oval 3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91915" y="3289525"/>
            <a:ext cx="452487" cy="433633"/>
            <a:chOff x="216816" y="2469823"/>
            <a:chExt cx="452487" cy="433633"/>
          </a:xfrm>
        </p:grpSpPr>
        <p:sp>
          <p:nvSpPr>
            <p:cNvPr id="40" name="Oval 39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47131" y="3342979"/>
            <a:ext cx="452487" cy="433633"/>
            <a:chOff x="216816" y="2469823"/>
            <a:chExt cx="452487" cy="433633"/>
          </a:xfrm>
        </p:grpSpPr>
        <p:sp>
          <p:nvSpPr>
            <p:cNvPr id="43" name="Oval 42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9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Analyzed sentiment value for specific sentences and properly </a:t>
            </a: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scaled </a:t>
            </a: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4" y="2273230"/>
            <a:ext cx="1069749" cy="10697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0" y="2286000"/>
            <a:ext cx="1003525" cy="10035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98" y="2083114"/>
            <a:ext cx="1038207" cy="10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Application/User Interface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4" r="21502"/>
          <a:stretch/>
        </p:blipFill>
        <p:spPr>
          <a:xfrm>
            <a:off x="897925" y="2197190"/>
            <a:ext cx="1869833" cy="1462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11488" b="18585"/>
          <a:stretch/>
        </p:blipFill>
        <p:spPr>
          <a:xfrm>
            <a:off x="3449951" y="2214955"/>
            <a:ext cx="2098440" cy="1306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8681" b="24834"/>
          <a:stretch/>
        </p:blipFill>
        <p:spPr>
          <a:xfrm>
            <a:off x="6509657" y="2148743"/>
            <a:ext cx="2121682" cy="1191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150" y="1202308"/>
            <a:ext cx="77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 wanted to make our application to be simple and easily used by anybody.</a:t>
            </a:r>
            <a:endParaRPr lang="en-US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7516" y="1526816"/>
            <a:ext cx="452487" cy="433633"/>
            <a:chOff x="216816" y="2469823"/>
            <a:chExt cx="452487" cy="433633"/>
          </a:xfrm>
        </p:grpSpPr>
        <p:sp>
          <p:nvSpPr>
            <p:cNvPr id="47" name="Oval 4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59371" y="1538766"/>
            <a:ext cx="452487" cy="433633"/>
            <a:chOff x="216816" y="2469823"/>
            <a:chExt cx="452487" cy="433633"/>
          </a:xfrm>
        </p:grpSpPr>
        <p:sp>
          <p:nvSpPr>
            <p:cNvPr id="51" name="Oval 50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25874" y="1575071"/>
            <a:ext cx="452487" cy="433633"/>
            <a:chOff x="216816" y="2469823"/>
            <a:chExt cx="452487" cy="433633"/>
          </a:xfrm>
        </p:grpSpPr>
        <p:sp>
          <p:nvSpPr>
            <p:cNvPr id="54" name="Oval 53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cxnSp>
        <p:nvCxnSpPr>
          <p:cNvPr id="5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Type in the restaurant of where you are planning to eat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The restaurant’s top 10 menu items will be outputted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Click on the item you are interested to see </a:t>
            </a: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up to see some </a:t>
            </a: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reviews </a:t>
            </a: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that menu item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8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61"/>
          <p:cNvCxnSpPr/>
          <p:nvPr/>
        </p:nvCxnSpPr>
        <p:spPr>
          <a:xfrm>
            <a:off x="507946" y="92210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hape 1124"/>
          <p:cNvSpPr/>
          <p:nvPr/>
        </p:nvSpPr>
        <p:spPr>
          <a:xfrm>
            <a:off x="4439428" y="261581"/>
            <a:ext cx="4434480" cy="4600849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323"/>
          <p:cNvSpPr txBox="1"/>
          <p:nvPr/>
        </p:nvSpPr>
        <p:spPr>
          <a:xfrm>
            <a:off x="4775100" y="484927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we learned</a:t>
            </a:r>
            <a:endParaRPr lang="en" sz="15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23"/>
          <p:cNvSpPr txBox="1"/>
          <p:nvPr/>
        </p:nvSpPr>
        <p:spPr>
          <a:xfrm>
            <a:off x="379240" y="528509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What we expected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Shape 1128"/>
          <p:cNvSpPr/>
          <p:nvPr/>
        </p:nvSpPr>
        <p:spPr>
          <a:xfrm rot="5400000">
            <a:off x="4988456" y="1444623"/>
            <a:ext cx="304093" cy="231828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1128"/>
          <p:cNvSpPr/>
          <p:nvPr/>
        </p:nvSpPr>
        <p:spPr>
          <a:xfrm rot="5400000">
            <a:off x="564848" y="1491708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128"/>
          <p:cNvSpPr/>
          <p:nvPr/>
        </p:nvSpPr>
        <p:spPr>
          <a:xfrm rot="5400000">
            <a:off x="564847" y="2609505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1128"/>
          <p:cNvSpPr/>
          <p:nvPr/>
        </p:nvSpPr>
        <p:spPr>
          <a:xfrm rot="5400000">
            <a:off x="564847" y="3785030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9704" y="229857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Expected actual algorithm and implementation of NLP to be the most challenging part of the problem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417" y="119852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Data collection was challenging and tedious and took the majority of the time when working on the project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812" y="2389046"/>
            <a:ext cx="3280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Our algorithm doesn’t work as effectively when working with restaurants with poorly documented menu </a:t>
            </a:r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items but works well otherwise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1" name="Shape 1128"/>
          <p:cNvSpPr/>
          <p:nvPr/>
        </p:nvSpPr>
        <p:spPr>
          <a:xfrm rot="5400000">
            <a:off x="4957362" y="267434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128"/>
          <p:cNvSpPr/>
          <p:nvPr/>
        </p:nvSpPr>
        <p:spPr>
          <a:xfrm rot="5400000">
            <a:off x="4990448" y="378503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0598" y="3649990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Create a web app with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an interactive user-friendly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interface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2812" y="3663147"/>
            <a:ext cx="3280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We learned a lot about web development as none of us had any previous experience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1600" y="391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77935" y="1334646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Include user-uploaded photos, menu items, and reviews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each restaurant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5" name="Shape 1161"/>
          <p:cNvCxnSpPr/>
          <p:nvPr/>
        </p:nvCxnSpPr>
        <p:spPr>
          <a:xfrm>
            <a:off x="4931554" y="878527"/>
            <a:ext cx="417899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90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482</Words>
  <Application>Microsoft Macintosh PowerPoint</Application>
  <PresentationFormat>On-screen Show (16:9)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Montserrat</vt:lpstr>
      <vt:lpstr>Montserrat Light</vt:lpstr>
      <vt:lpstr>Montserrat SemiBold</vt:lpstr>
      <vt:lpstr>Raleway</vt:lpstr>
      <vt:lpstr>Arial</vt:lpstr>
      <vt:lpstr>Marina template</vt:lpstr>
      <vt:lpstr>WHAT TO EAT ORDERING MADE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EAT ORDERING MADE EASY</dc:title>
  <cp:lastModifiedBy>Mike Wang</cp:lastModifiedBy>
  <cp:revision>30</cp:revision>
  <dcterms:modified xsi:type="dcterms:W3CDTF">2018-04-30T21:17:49Z</dcterms:modified>
</cp:coreProperties>
</file>